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5" r:id="rId1"/>
  </p:sldMasterIdLst>
  <p:notesMasterIdLst>
    <p:notesMasterId r:id="rId24"/>
  </p:notesMasterIdLst>
  <p:sldIdLst>
    <p:sldId id="256" r:id="rId2"/>
    <p:sldId id="285" r:id="rId3"/>
    <p:sldId id="283" r:id="rId4"/>
    <p:sldId id="259" r:id="rId5"/>
    <p:sldId id="289" r:id="rId6"/>
    <p:sldId id="261" r:id="rId7"/>
    <p:sldId id="262" r:id="rId8"/>
    <p:sldId id="270" r:id="rId9"/>
    <p:sldId id="274" r:id="rId10"/>
    <p:sldId id="280" r:id="rId11"/>
    <p:sldId id="290" r:id="rId12"/>
    <p:sldId id="291" r:id="rId13"/>
    <p:sldId id="295" r:id="rId14"/>
    <p:sldId id="299" r:id="rId15"/>
    <p:sldId id="292" r:id="rId16"/>
    <p:sldId id="293" r:id="rId17"/>
    <p:sldId id="300" r:id="rId18"/>
    <p:sldId id="298" r:id="rId19"/>
    <p:sldId id="284" r:id="rId20"/>
    <p:sldId id="286" r:id="rId21"/>
    <p:sldId id="302" r:id="rId22"/>
    <p:sldId id="294" r:id="rId23"/>
  </p:sldIdLst>
  <p:sldSz cx="24384000" cy="13716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Helvetica Neue" panose="020B0604020202020204" charset="0"/>
      <p:regular r:id="rId31"/>
      <p:bold r:id="rId32"/>
      <p:italic r:id="rId33"/>
      <p:boldItalic r:id="rId34"/>
    </p:embeddedFont>
    <p:embeddedFont>
      <p:font typeface="Open Sans" panose="020B0604020202020204" charset="0"/>
      <p:regular r:id="rId35"/>
      <p:bold r:id="rId36"/>
      <p:italic r:id="rId37"/>
      <p:boldItalic r:id="rId38"/>
    </p:embeddedFont>
    <p:embeddedFont>
      <p:font typeface="Roboto" panose="020B0604020202020204" charset="0"/>
      <p:regular r:id="rId39"/>
      <p:bold r:id="rId40"/>
      <p:italic r:id="rId41"/>
      <p:boldItalic r:id="rId42"/>
    </p:embeddedFont>
  </p:embeddedFontLst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1" autoAdjust="0"/>
    <p:restoredTop sz="74215" autoAdjust="0"/>
  </p:normalViewPr>
  <p:slideViewPr>
    <p:cSldViewPr snapToGrid="0">
      <p:cViewPr varScale="1">
        <p:scale>
          <a:sx n="76" d="100"/>
          <a:sy n="76" d="100"/>
        </p:scale>
        <p:origin x="1901" y="2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endParaRPr sz="18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HERE GOES TECHNICAL STORY ABOUT NOTIFICATIONS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endParaRPr lang="en-US" sz="1800" b="0" i="0" u="none" strike="noStrike" cap="none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MENTION THAT FOR iOS NOTIFICATIONS, MESSAGES ARE SENT FROM FIRBASE INFRASTRUCTURE TO APPLE INFRASTRUCTURE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endParaRPr lang="en-US" sz="1800" b="0" i="0" u="none" strike="noStrike" cap="none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Firebase Notifications is a free service that enables targeted user notifications for mobile app developers.</a:t>
            </a:r>
            <a:endParaRPr dirty="0"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It offers a very simple UI for generating notifications -- you don’t need to write code, you can use the Firebase notifications console.</a:t>
            </a:r>
            <a:endParaRPr dirty="0"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It’s built on the same infrastructure as Firebase Cloud Messaging, so client code will work with either.</a:t>
            </a:r>
            <a:endParaRPr dirty="0"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On the client -- for Android, no coding is needed for background notifications, and very little is needed for iOS or foreground ones.</a:t>
            </a:r>
            <a:endParaRPr dirty="0"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Notifications can be tracked and measured with conversion funnel insights.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HERE GOES “SOFT STORY”, BUSINESS USE CASES…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endParaRPr lang="en-US" sz="1800" b="0" i="0" u="none" strike="noStrike" cap="none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IN CASE OF CHAT APP, WE’RE TARGETING SINGLE USER VIA TOKEN. – TALK ABOUT TOKEN MANAGEMENT, SAVING TO DB….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endParaRPr lang="en-US" sz="1800" b="0" i="0" u="none" strike="noStrike" cap="none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IN CASE OF NEWS/WEATHER/SHOP DISCOUNTS… APP WE ARE TARGETING ALL USERS SUBSCRIBED TO PARTICULAR TOPIC/CHANNEL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endParaRPr lang="en-US" sz="1800" b="0" i="0" u="none" strike="noStrike" cap="none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00810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327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3621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43697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1711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4152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36707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085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  <a:p>
            <a:r>
              <a:rPr lang="en-US" dirty="0"/>
              <a:t>How did you start working with Firebase</a:t>
            </a:r>
          </a:p>
          <a:p>
            <a:r>
              <a:rPr lang="en-US" dirty="0"/>
              <a:t>About company (aps.net (web &amp; </a:t>
            </a:r>
            <a:r>
              <a:rPr lang="en-US" dirty="0" err="1"/>
              <a:t>api</a:t>
            </a:r>
            <a:r>
              <a:rPr lang="en-US" dirty="0"/>
              <a:t>), Xamarin…)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63642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Firebase is platform for mobile and web application development,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acuiqred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by Google. </a:t>
            </a:r>
            <a:endParaRPr sz="18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Firebase – more then 20 technologies that will help you Develop, Grow and Earn from your mobile apps, and an Analytics product that can be used to bring them all together.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it looks on Firebase console 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34702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lang="en-US" dirty="0"/>
              <a:t>We’ll focus on Cloud Messaging (Grow business)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now look at the tools available to develop an app.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Firebase Cloud Messaging (FCM) is a cross-platform messaging solution that lets you reliably deliver messages and notifications at no cost.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addition to developing an app, Firebase has tools to grow an app business.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A32F1-6780-44A5-BE64-453220FBD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049383-D2A1-4138-88C3-4E8FB3400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E4432-659E-4A87-837B-133BAD798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16.5.2019.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B1B20-FDB8-4F46-AC30-AF683B79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CBB31-C85C-45A5-B414-EB6FF1B4A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125650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8A52-9E37-4ACE-A0DA-33CA8F30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088197-71EF-4E0B-966D-49932E878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10911-C68F-47E7-A145-202FB547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16.5.2019.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4160A-7BBF-48E2-A08E-9587313E8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3C61E-194A-4583-BB0C-AEE349F12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151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038003-E859-4C3C-BF19-57500B143B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8D12A7-1FF1-4216-963A-A247D4D5B1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8C146-B8BE-475C-8A91-B710B78D2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16.5.2019.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9EF5A-4710-46C0-BDAD-85E57B00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551D2-C4E6-4593-9E77-B327A9809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21424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bg>
      <p:bgPr>
        <a:solidFill>
          <a:srgbClr val="0E9AAD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999406" y="3473121"/>
            <a:ext cx="16042201" cy="46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11785600" y="12344400"/>
            <a:ext cx="56895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5528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Blank">
    <p:bg>
      <p:bgPr>
        <a:solidFill>
          <a:srgbClr val="FFFFF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785600" y="12344400"/>
            <a:ext cx="56895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4492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gway Side">
    <p:bg>
      <p:bgPr>
        <a:solidFill>
          <a:srgbClr val="0E9AAD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997741" y="-76019"/>
            <a:ext cx="20388599" cy="13868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11785600" y="12344400"/>
            <a:ext cx="56895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2106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gue">
    <p:bg>
      <p:bgPr>
        <a:solidFill>
          <a:srgbClr val="FFFFFF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11785600" y="12344400"/>
            <a:ext cx="56895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96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1B12C-8901-4931-B688-EAF03E68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B09E6-1B55-4D8A-9B84-CE57066B8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7CA3B-1BEE-4EBB-BD27-CC6993D37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16.5.2019.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EEF6F-F98C-4F76-8175-038A38838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656BE-B67A-4AD2-BCC1-11CECC43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987580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E4A0A-7749-4FDC-84B6-19AB560F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BE890-D57C-4794-AA1E-0E1B2CD27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44CED-2F93-4FD5-A4C5-B0462D4FC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16.5.2019.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8EB87-AFA6-4265-8DDA-07E72F093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28FF3-0FD4-45E3-96B3-200AF413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268816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9BF5F-4F49-4DBC-9841-C52FFECD8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F260E-B425-4A14-A019-56CE81409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E89BC-4643-4AC4-A53F-F8E1A1120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E9F93-1BC4-4CFE-9CE7-63A4B364D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16.5.2019.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F7C04-06D2-44EB-924C-4BD5CFF45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92C5D-35DD-4183-A702-52BB7A398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169475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7C11D-E9B4-46AA-BD45-77C2C360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C9300-5007-4567-8380-C6B8656F5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FCC18-79FC-4AF7-BB6D-40AAA5DC5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622920-34C6-4651-A3EF-06153FDC9A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B0486E-7C63-44C9-9B34-001023C89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98483D-501B-46AD-ACEC-A09B458FB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16.5.2019.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68ACE2-30D7-459F-95F1-411D4434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A0F01F-FF58-4844-87E9-A204304E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838117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3F32D-77F3-47C9-AFBD-2E1BBB79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04240-19D6-46DB-A34C-049489D81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16.5.2019.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B1E08D-6305-46BD-9122-E32E81FBA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DA7342-6E22-4F6F-950D-0255656F9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017133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71D61B-95A1-4273-85C9-F451ECFE7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16.5.2019.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4BF79A-986A-477B-9AF7-4FF5D22CC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D9F68-779D-45AF-A7D5-250E29D0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6240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8688A-0C87-4842-A6AE-0C783CC8A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440AF-C1D6-4812-82A8-F91214FF8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AD352-6550-4C09-ACFC-E3C7593EC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2F769-EE89-4673-A40A-F30922D9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16.5.2019.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B5B40-64E7-4D41-9855-C53DAD0D8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51F2A-FAC3-40B9-BB9D-8DBC22A55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55402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854FF-7453-4904-BD6C-A25217E8F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C83241-7188-4A52-BC5D-3F1E625A5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4CB29-6D91-4461-BFBC-23D3C9838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A1C5C-0E8F-416A-9C3C-14346E167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16.5.2019.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55FF3-E560-499A-8FBC-E3CBA95BA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61298-F164-4F0D-9882-927301487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761798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352F35-0B0A-4973-AD39-F9F2153D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FA156-4859-4F5F-ABF2-6484D2879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888F4-6427-45CD-A183-B2807EBCCB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0745A-4180-4359-A27E-63192B5AB504}" type="datetimeFigureOut">
              <a:rPr lang="hr-HR" smtClean="0"/>
              <a:t>16.5.2019.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4915A-928C-42CB-97F5-524E215B5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772CD-363A-4E4B-BB30-15F6F574A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1030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</p:sldLayoutIdLst>
  <p:hf sldNum="0"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bpenovic/Firebase-Cloud-Messaging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mailto:code@lilcodelab.com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docs/" TargetMode="External"/><Relationship Id="rId2" Type="http://schemas.openxmlformats.org/officeDocument/2006/relationships/hyperlink" Target="https://firebase.google.com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hyperlink" Target="https://github.com/bpenovic/Firebase-Cloud-Messaging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19AA186-1B60-4738-9234-837B5CDC5F2A}"/>
              </a:ext>
            </a:extLst>
          </p:cNvPr>
          <p:cNvGrpSpPr/>
          <p:nvPr/>
        </p:nvGrpSpPr>
        <p:grpSpPr>
          <a:xfrm>
            <a:off x="3845169" y="2421706"/>
            <a:ext cx="16641181" cy="7527681"/>
            <a:chOff x="4009291" y="1577645"/>
            <a:chExt cx="16641181" cy="7527681"/>
          </a:xfrm>
        </p:grpSpPr>
        <p:pic>
          <p:nvPicPr>
            <p:cNvPr id="1026" name="Picture 2" descr="Slikovni rezultat za firebase">
              <a:extLst>
                <a:ext uri="{FF2B5EF4-FFF2-40B4-BE49-F238E27FC236}">
                  <a16:creationId xmlns:a16="http://schemas.microsoft.com/office/drawing/2014/main" id="{46876D59-FDF8-457A-9B35-53A1E7B249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291" y="1577645"/>
              <a:ext cx="14688158" cy="7527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6C4EEEE-7403-4AEE-9E9E-36BC3E9BD757}"/>
                </a:ext>
              </a:extLst>
            </p:cNvPr>
            <p:cNvSpPr txBox="1"/>
            <p:nvPr/>
          </p:nvSpPr>
          <p:spPr>
            <a:xfrm>
              <a:off x="8880503" y="5897006"/>
              <a:ext cx="11769969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solidFill>
                    <a:schemeClr val="bg2">
                      <a:lumMod val="50000"/>
                    </a:schemeClr>
                  </a:solidFill>
                </a:rPr>
                <a:t>Cloud Messaging</a:t>
              </a:r>
              <a:endParaRPr lang="hr-HR" sz="1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0573620-D8BF-4B49-B394-DEC4C82CC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4276" y="11988197"/>
            <a:ext cx="4793339" cy="7285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B402BC-DA76-4494-8EAB-B96BA85CED3B}"/>
              </a:ext>
            </a:extLst>
          </p:cNvPr>
          <p:cNvSpPr/>
          <p:nvPr/>
        </p:nvSpPr>
        <p:spPr>
          <a:xfrm>
            <a:off x="12073217" y="6673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dirty="0"/>
              <a:t> </a:t>
            </a:r>
          </a:p>
        </p:txBody>
      </p:sp>
      <p:pic>
        <p:nvPicPr>
          <p:cNvPr id="1028" name="Picture 4" descr="Povezana slika">
            <a:extLst>
              <a:ext uri="{FF2B5EF4-FFF2-40B4-BE49-F238E27FC236}">
                <a16:creationId xmlns:a16="http://schemas.microsoft.com/office/drawing/2014/main" id="{15D34198-CD1D-41AC-B8DE-F7A6EAC01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421" y="11814327"/>
            <a:ext cx="423862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 descr="notif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/>
          <p:nvPr/>
        </p:nvSpPr>
        <p:spPr>
          <a:xfrm>
            <a:off x="677931" y="4788114"/>
            <a:ext cx="8923270" cy="685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Free !</a:t>
            </a:r>
            <a:endParaRPr lang="en-US" sz="5400" dirty="0"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b="1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On mobile devices</a:t>
            </a:r>
          </a:p>
          <a:p>
            <a:pPr marL="914400" lvl="1" indent="-457200">
              <a:lnSpc>
                <a:spcPct val="150000"/>
              </a:lnSpc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Simple UI, with no coding</a:t>
            </a:r>
            <a:endParaRPr sz="5400" b="0" i="0" u="none" strike="noStrike" cap="none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457200">
              <a:lnSpc>
                <a:spcPct val="150000"/>
              </a:lnSpc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Built on Cloud Messaging</a:t>
            </a:r>
            <a:endParaRPr sz="5400" b="0" i="0" u="none" strike="noStrike" cap="none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457200">
              <a:lnSpc>
                <a:spcPct val="150000"/>
              </a:lnSpc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Invisible messages when app is active</a:t>
            </a:r>
            <a:endParaRPr sz="5400" b="0" i="0" u="none" strike="noStrike" cap="none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Shape 405"/>
          <p:cNvSpPr/>
          <p:nvPr/>
        </p:nvSpPr>
        <p:spPr>
          <a:xfrm>
            <a:off x="12245550" y="10391050"/>
            <a:ext cx="1514101" cy="15141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Shape 406" descr="cloudplan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18717" y="10655439"/>
            <a:ext cx="1168016" cy="985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B9CDEB-7756-4503-9D10-1D37C7D92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7369" y="12450814"/>
            <a:ext cx="4793339" cy="7285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 descr="notif.png"/>
          <p:cNvPicPr preferRelativeResize="0"/>
          <p:nvPr/>
        </p:nvPicPr>
        <p:blipFill rotWithShape="1">
          <a:blip r:embed="rId3">
            <a:alphaModFix/>
          </a:blip>
          <a:srcRect r="44280" b="72956"/>
          <a:stretch/>
        </p:blipFill>
        <p:spPr>
          <a:xfrm>
            <a:off x="0" y="0"/>
            <a:ext cx="13586733" cy="370935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/>
          <p:nvPr/>
        </p:nvSpPr>
        <p:spPr>
          <a:xfrm>
            <a:off x="740275" y="4548189"/>
            <a:ext cx="13931689" cy="685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Audience targeting</a:t>
            </a:r>
          </a:p>
          <a:p>
            <a:pPr marL="457200" lvl="0" indent="-457200">
              <a:lnSpc>
                <a:spcPct val="150000"/>
              </a:lnSpc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Send to one or more devices</a:t>
            </a:r>
          </a:p>
          <a:p>
            <a:pPr marL="457200" lvl="0" indent="-457200">
              <a:lnSpc>
                <a:spcPct val="150000"/>
              </a:lnSpc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Send to one or more topics (user groups)</a:t>
            </a:r>
          </a:p>
          <a:p>
            <a:pPr marL="457200" lvl="0" indent="-457200">
              <a:lnSpc>
                <a:spcPct val="150000"/>
              </a:lnSpc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User can subscribe/unsubscribe to topic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B9CDEB-7756-4503-9D10-1D37C7D92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369" y="12450814"/>
            <a:ext cx="4793339" cy="728587"/>
          </a:xfrm>
          <a:prstGeom prst="rect">
            <a:avLst/>
          </a:prstGeom>
        </p:spPr>
      </p:pic>
      <p:pic>
        <p:nvPicPr>
          <p:cNvPr id="1026" name="Picture 2" descr="Povezana slika">
            <a:extLst>
              <a:ext uri="{FF2B5EF4-FFF2-40B4-BE49-F238E27FC236}">
                <a16:creationId xmlns:a16="http://schemas.microsoft.com/office/drawing/2014/main" id="{BB2BF9F0-C05E-49A8-A0A4-83839CE3D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4687" y="1400479"/>
            <a:ext cx="8493775" cy="1051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306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 descr="notif.png"/>
          <p:cNvPicPr preferRelativeResize="0"/>
          <p:nvPr/>
        </p:nvPicPr>
        <p:blipFill rotWithShape="1">
          <a:blip r:embed="rId3">
            <a:alphaModFix/>
          </a:blip>
          <a:srcRect r="44280" b="72956"/>
          <a:stretch/>
        </p:blipFill>
        <p:spPr>
          <a:xfrm>
            <a:off x="0" y="0"/>
            <a:ext cx="13586733" cy="370935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/>
          <p:nvPr/>
        </p:nvSpPr>
        <p:spPr>
          <a:xfrm>
            <a:off x="740275" y="4548189"/>
            <a:ext cx="10454099" cy="685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b="1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On web browser</a:t>
            </a:r>
          </a:p>
          <a:p>
            <a:pPr marL="914400" lvl="1" indent="-457200">
              <a:lnSpc>
                <a:spcPct val="150000"/>
              </a:lnSpc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Same simple UI, with no coding</a:t>
            </a:r>
          </a:p>
          <a:p>
            <a:pPr marL="914400" lvl="1" indent="-457200">
              <a:lnSpc>
                <a:spcPct val="150000"/>
              </a:lnSpc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will be shown today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B9CDEB-7756-4503-9D10-1D37C7D92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369" y="12450814"/>
            <a:ext cx="4793339" cy="728587"/>
          </a:xfrm>
          <a:prstGeom prst="rect">
            <a:avLst/>
          </a:prstGeom>
        </p:spPr>
      </p:pic>
      <p:pic>
        <p:nvPicPr>
          <p:cNvPr id="1026" name="Picture 2" descr="Povezana slika">
            <a:extLst>
              <a:ext uri="{FF2B5EF4-FFF2-40B4-BE49-F238E27FC236}">
                <a16:creationId xmlns:a16="http://schemas.microsoft.com/office/drawing/2014/main" id="{BB2BF9F0-C05E-49A8-A0A4-83839CE3D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4687" y="1400479"/>
            <a:ext cx="8493775" cy="1051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183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F29A-5885-459F-92BE-A7757A4167B7}"/>
              </a:ext>
            </a:extLst>
          </p:cNvPr>
          <p:cNvSpPr txBox="1">
            <a:spLocks/>
          </p:cNvSpPr>
          <p:nvPr/>
        </p:nvSpPr>
        <p:spPr>
          <a:xfrm>
            <a:off x="1676400" y="730251"/>
            <a:ext cx="21031200" cy="15557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>
                <a:solidFill>
                  <a:srgbClr val="666666"/>
                </a:solidFill>
                <a:latin typeface="Roboto"/>
                <a:ea typeface="Roboto"/>
                <a:cs typeface="+mn-cs"/>
              </a:rPr>
              <a:t>Browser </a:t>
            </a:r>
            <a:r>
              <a:rPr lang="hr-HR" sz="9600" dirty="0">
                <a:solidFill>
                  <a:srgbClr val="666666"/>
                </a:solidFill>
                <a:latin typeface="Roboto"/>
                <a:ea typeface="Roboto"/>
                <a:cs typeface="+mn-cs"/>
              </a:rPr>
              <a:t>compatibility</a:t>
            </a:r>
          </a:p>
          <a:p>
            <a:endParaRPr lang="hr-HR" sz="9600" dirty="0">
              <a:solidFill>
                <a:srgbClr val="666666"/>
              </a:solidFill>
              <a:latin typeface="Roboto"/>
              <a:ea typeface="Roboto"/>
              <a:cs typeface="+mn-cs"/>
            </a:endParaRPr>
          </a:p>
        </p:txBody>
      </p:sp>
      <p:pic>
        <p:nvPicPr>
          <p:cNvPr id="2050" name="Picture 2" descr="Slikovni rezultat za web browsers logos">
            <a:extLst>
              <a:ext uri="{FF2B5EF4-FFF2-40B4-BE49-F238E27FC236}">
                <a16:creationId xmlns:a16="http://schemas.microsoft.com/office/drawing/2014/main" id="{000DEA1D-CF57-4882-AB9B-564D702A7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184" y="2922085"/>
            <a:ext cx="109347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77AC46-27C8-4604-8EF6-0D69D8981E43}"/>
              </a:ext>
            </a:extLst>
          </p:cNvPr>
          <p:cNvSpPr txBox="1"/>
          <p:nvPr/>
        </p:nvSpPr>
        <p:spPr>
          <a:xfrm>
            <a:off x="11134877" y="12359473"/>
            <a:ext cx="332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developer.mozilla.org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AE1940-2BF0-4C61-89DA-1330AABC5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512" y="5436685"/>
            <a:ext cx="10934700" cy="692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45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F29A-5885-459F-92BE-A7757A4167B7}"/>
              </a:ext>
            </a:extLst>
          </p:cNvPr>
          <p:cNvSpPr txBox="1">
            <a:spLocks/>
          </p:cNvSpPr>
          <p:nvPr/>
        </p:nvSpPr>
        <p:spPr>
          <a:xfrm>
            <a:off x="1676400" y="730251"/>
            <a:ext cx="21031200" cy="15557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>
                <a:solidFill>
                  <a:srgbClr val="666666"/>
                </a:solidFill>
                <a:latin typeface="Roboto"/>
                <a:ea typeface="Roboto"/>
                <a:cs typeface="+mn-cs"/>
              </a:rPr>
              <a:t>Browser </a:t>
            </a:r>
            <a:r>
              <a:rPr lang="hr-HR" sz="9600" dirty="0">
                <a:solidFill>
                  <a:srgbClr val="666666"/>
                </a:solidFill>
                <a:latin typeface="Roboto"/>
                <a:ea typeface="Roboto"/>
                <a:cs typeface="+mn-cs"/>
              </a:rPr>
              <a:t>compatibility</a:t>
            </a:r>
          </a:p>
          <a:p>
            <a:endParaRPr lang="hr-HR" sz="9600" dirty="0">
              <a:solidFill>
                <a:srgbClr val="666666"/>
              </a:solidFill>
              <a:latin typeface="Roboto"/>
              <a:ea typeface="Roboto"/>
              <a:cs typeface="+mn-cs"/>
            </a:endParaRPr>
          </a:p>
        </p:txBody>
      </p:sp>
      <p:pic>
        <p:nvPicPr>
          <p:cNvPr id="2050" name="Picture 2" descr="Slikovni rezultat za web browsers logos">
            <a:extLst>
              <a:ext uri="{FF2B5EF4-FFF2-40B4-BE49-F238E27FC236}">
                <a16:creationId xmlns:a16="http://schemas.microsoft.com/office/drawing/2014/main" id="{000DEA1D-CF57-4882-AB9B-564D702A7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184" y="2922085"/>
            <a:ext cx="109347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77AC46-27C8-4604-8EF6-0D69D8981E43}"/>
              </a:ext>
            </a:extLst>
          </p:cNvPr>
          <p:cNvSpPr txBox="1"/>
          <p:nvPr/>
        </p:nvSpPr>
        <p:spPr>
          <a:xfrm>
            <a:off x="11134877" y="12359473"/>
            <a:ext cx="332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developer.mozilla.org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67F601-FF39-4753-838D-C26DE83BC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375" y="5281141"/>
            <a:ext cx="10322902" cy="68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4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 descr="notif.png"/>
          <p:cNvPicPr preferRelativeResize="0"/>
          <p:nvPr/>
        </p:nvPicPr>
        <p:blipFill rotWithShape="1">
          <a:blip r:embed="rId3">
            <a:alphaModFix/>
          </a:blip>
          <a:srcRect r="44280" b="72956"/>
          <a:stretch/>
        </p:blipFill>
        <p:spPr>
          <a:xfrm>
            <a:off x="0" y="0"/>
            <a:ext cx="13586733" cy="370935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/>
          <p:nvPr/>
        </p:nvSpPr>
        <p:spPr>
          <a:xfrm>
            <a:off x="740275" y="4548189"/>
            <a:ext cx="10454099" cy="790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</a:pPr>
            <a:r>
              <a:rPr lang="en-US" sz="540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Our sample:</a:t>
            </a:r>
          </a:p>
          <a:p>
            <a:pPr marL="685800" marR="0" lvl="0" indent="-685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Tx/>
              <a:buChar char="-"/>
            </a:pP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Azure cloud hosting</a:t>
            </a:r>
          </a:p>
          <a:p>
            <a:pPr marL="685800" marR="0" lvl="0" indent="-685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Tx/>
              <a:buChar char="-"/>
            </a:pP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Azure SQL database</a:t>
            </a:r>
          </a:p>
          <a:p>
            <a:pPr marL="685800" marR="0" lvl="0" indent="-685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Tx/>
              <a:buChar char="-"/>
            </a:pP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ASP.NET Core Web application</a:t>
            </a:r>
          </a:p>
          <a:p>
            <a:pPr marL="685800" marR="0" lvl="0" indent="-685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Tx/>
              <a:buChar char="-"/>
            </a:pPr>
            <a:r>
              <a:rPr lang="en-US" sz="540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JS message receiving</a:t>
            </a:r>
          </a:p>
          <a:p>
            <a:pPr marL="685800" marR="0" lvl="0" indent="-685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Tx/>
              <a:buChar char="-"/>
            </a:pP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Built in GUI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B9CDEB-7756-4503-9D10-1D37C7D92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369" y="12450814"/>
            <a:ext cx="4793339" cy="728587"/>
          </a:xfrm>
          <a:prstGeom prst="rect">
            <a:avLst/>
          </a:prstGeom>
        </p:spPr>
      </p:pic>
      <p:pic>
        <p:nvPicPr>
          <p:cNvPr id="1026" name="Picture 2" descr="Povezana slika">
            <a:extLst>
              <a:ext uri="{FF2B5EF4-FFF2-40B4-BE49-F238E27FC236}">
                <a16:creationId xmlns:a16="http://schemas.microsoft.com/office/drawing/2014/main" id="{BB2BF9F0-C05E-49A8-A0A4-83839CE3D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4687" y="1400479"/>
            <a:ext cx="8493775" cy="1051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333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 descr="notif.png"/>
          <p:cNvPicPr preferRelativeResize="0"/>
          <p:nvPr/>
        </p:nvPicPr>
        <p:blipFill rotWithShape="1">
          <a:blip r:embed="rId3">
            <a:alphaModFix/>
          </a:blip>
          <a:srcRect r="44280" b="72956"/>
          <a:stretch/>
        </p:blipFill>
        <p:spPr>
          <a:xfrm>
            <a:off x="0" y="0"/>
            <a:ext cx="13586733" cy="370935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/>
          <p:nvPr/>
        </p:nvSpPr>
        <p:spPr>
          <a:xfrm>
            <a:off x="740275" y="4548190"/>
            <a:ext cx="22784743" cy="461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</a:pPr>
            <a:r>
              <a:rPr lang="en-US" sz="2000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DEMO TIME</a:t>
            </a:r>
            <a:endParaRPr lang="en-US" sz="200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B9CDEB-7756-4503-9D10-1D37C7D92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369" y="12450814"/>
            <a:ext cx="4793339" cy="728587"/>
          </a:xfrm>
          <a:prstGeom prst="rect">
            <a:avLst/>
          </a:prstGeom>
        </p:spPr>
      </p:pic>
      <p:sp>
        <p:nvSpPr>
          <p:cNvPr id="5" name="Shape 404">
            <a:extLst>
              <a:ext uri="{FF2B5EF4-FFF2-40B4-BE49-F238E27FC236}">
                <a16:creationId xmlns:a16="http://schemas.microsoft.com/office/drawing/2014/main" id="{8D6AA7D7-BA0E-46BA-9011-F5DCFD99E127}"/>
              </a:ext>
            </a:extLst>
          </p:cNvPr>
          <p:cNvSpPr/>
          <p:nvPr/>
        </p:nvSpPr>
        <p:spPr>
          <a:xfrm>
            <a:off x="5803661" y="8410790"/>
            <a:ext cx="12776678" cy="222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lnSpc>
                <a:spcPct val="150000"/>
              </a:lnSpc>
              <a:buClr>
                <a:srgbClr val="666666"/>
              </a:buClr>
              <a:buSzPts val="6000"/>
            </a:pPr>
            <a:r>
              <a:rPr lang="hr-HR" sz="3600" dirty="0">
                <a:hlinkClick r:id="rId5"/>
              </a:rPr>
              <a:t>https://github.com/bpenovic/Firebase-Cloud-Messaging</a:t>
            </a:r>
            <a:endParaRPr lang="en-US" sz="3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94296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F29A-5885-459F-92BE-A7757A4167B7}"/>
              </a:ext>
            </a:extLst>
          </p:cNvPr>
          <p:cNvSpPr txBox="1">
            <a:spLocks/>
          </p:cNvSpPr>
          <p:nvPr/>
        </p:nvSpPr>
        <p:spPr>
          <a:xfrm>
            <a:off x="1676400" y="730251"/>
            <a:ext cx="21031200" cy="15557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>
                <a:solidFill>
                  <a:srgbClr val="666666"/>
                </a:solidFill>
                <a:latin typeface="Roboto"/>
                <a:ea typeface="Roboto"/>
                <a:cs typeface="+mn-cs"/>
              </a:rPr>
              <a:t>Migrate to HTTP v1 API</a:t>
            </a:r>
            <a:endParaRPr lang="hr-HR" sz="9600" dirty="0">
              <a:solidFill>
                <a:srgbClr val="666666"/>
              </a:solidFill>
              <a:latin typeface="Roboto"/>
              <a:ea typeface="Roboto"/>
              <a:cs typeface="+mn-cs"/>
            </a:endParaRPr>
          </a:p>
          <a:p>
            <a:endParaRPr lang="hr-HR" sz="9600" dirty="0">
              <a:solidFill>
                <a:srgbClr val="666666"/>
              </a:solidFill>
              <a:latin typeface="Roboto"/>
              <a:ea typeface="Roboto"/>
              <a:cs typeface="+mn-cs"/>
            </a:endParaRPr>
          </a:p>
        </p:txBody>
      </p:sp>
      <p:sp>
        <p:nvSpPr>
          <p:cNvPr id="7" name="Shape 404">
            <a:extLst>
              <a:ext uri="{FF2B5EF4-FFF2-40B4-BE49-F238E27FC236}">
                <a16:creationId xmlns:a16="http://schemas.microsoft.com/office/drawing/2014/main" id="{2C96160D-504C-4ED1-B979-080FDAE4BE8F}"/>
              </a:ext>
            </a:extLst>
          </p:cNvPr>
          <p:cNvSpPr/>
          <p:nvPr/>
        </p:nvSpPr>
        <p:spPr>
          <a:xfrm>
            <a:off x="1676399" y="2906687"/>
            <a:ext cx="21263988" cy="790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</a:pPr>
            <a:r>
              <a:rPr lang="en-US" sz="540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Advantages:</a:t>
            </a:r>
          </a:p>
          <a:p>
            <a:pPr marL="685800" marR="0" lvl="0" indent="-685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Tx/>
              <a:buChar char="-"/>
            </a:pPr>
            <a:r>
              <a:rPr lang="en-US" sz="5400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Better security via access tokens</a:t>
            </a:r>
          </a:p>
          <a:p>
            <a:pPr marL="685800" marR="0" lvl="0" indent="-685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Tx/>
              <a:buChar char="-"/>
            </a:pPr>
            <a:r>
              <a:rPr lang="en-US" sz="5400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More efficient customization of messages across platform</a:t>
            </a:r>
          </a:p>
          <a:p>
            <a:pPr marL="685800" marR="0" lvl="0" indent="-685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Tx/>
              <a:buChar char="-"/>
            </a:pPr>
            <a:r>
              <a:rPr lang="en-US" sz="5400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More extendable and future-proof for new client platform version</a:t>
            </a:r>
          </a:p>
        </p:txBody>
      </p:sp>
    </p:spTree>
    <p:extLst>
      <p:ext uri="{BB962C8B-B14F-4D97-AF65-F5344CB8AC3E}">
        <p14:creationId xmlns:p14="http://schemas.microsoft.com/office/powerpoint/2010/main" val="4009696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E3503-F120-4B28-B794-09EB7FBAB7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1034980"/>
            <a:ext cx="10363200" cy="11318946"/>
          </a:xfrm>
        </p:spPr>
        <p:txBody>
          <a:bodyPr/>
          <a:lstStyle/>
          <a:p>
            <a:r>
              <a:rPr lang="en-US" dirty="0"/>
              <a:t>Before</a:t>
            </a:r>
          </a:p>
          <a:p>
            <a:pPr marL="0" indent="0">
              <a:buNone/>
            </a:pPr>
            <a:endParaRPr lang="hr-H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6DBCE9-4E65-497C-8CE1-4040FFF01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1034980"/>
            <a:ext cx="10363200" cy="11318946"/>
          </a:xfrm>
        </p:spPr>
        <p:txBody>
          <a:bodyPr/>
          <a:lstStyle/>
          <a:p>
            <a:r>
              <a:rPr lang="en-US" dirty="0"/>
              <a:t>After</a:t>
            </a:r>
            <a:endParaRPr lang="hr-H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B18750-124E-492E-9CD4-D69A43E64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1938337"/>
            <a:ext cx="9448800" cy="1155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DF8852-D6C5-4D60-B7EA-6F78D6CF0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942430"/>
            <a:ext cx="9210675" cy="1155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95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/>
        </p:nvSpPr>
        <p:spPr>
          <a:xfrm>
            <a:off x="0" y="2930236"/>
            <a:ext cx="24384001" cy="560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 algn="ctr">
              <a:lnSpc>
                <a:spcPct val="150000"/>
              </a:lnSpc>
              <a:buClr>
                <a:srgbClr val="666666"/>
              </a:buClr>
              <a:buSzPts val="6000"/>
            </a:pPr>
            <a:r>
              <a:rPr lang="en-US" sz="20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QUESTIONS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F5ABD-B33B-46D0-A982-A3CB3FD10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369" y="12450814"/>
            <a:ext cx="4793339" cy="7285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7D206-6A18-415F-B883-6B2527AA0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>
                <a:solidFill>
                  <a:srgbClr val="666666"/>
                </a:solidFill>
                <a:latin typeface="Roboto"/>
                <a:ea typeface="Roboto"/>
                <a:cs typeface="+mn-cs"/>
              </a:rPr>
              <a:t>Speaker</a:t>
            </a:r>
            <a:endParaRPr lang="hr-HR" sz="9600" dirty="0">
              <a:solidFill>
                <a:srgbClr val="666666"/>
              </a:solidFill>
              <a:latin typeface="Roboto"/>
              <a:ea typeface="Roboto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D1D66-F391-4DF8-98B6-DD6723FAF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740897"/>
            <a:ext cx="21031200" cy="10321960"/>
          </a:xfrm>
        </p:spPr>
        <p:txBody>
          <a:bodyPr>
            <a:normAutofit fontScale="85000" lnSpcReduction="20000"/>
          </a:bodyPr>
          <a:lstStyle/>
          <a:p>
            <a:pPr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800" b="1" dirty="0">
                <a:solidFill>
                  <a:srgbClr val="666666"/>
                </a:solidFill>
                <a:latin typeface="Roboto"/>
                <a:ea typeface="Roboto"/>
              </a:rPr>
              <a:t>Božo Penović – web developer</a:t>
            </a:r>
          </a:p>
          <a:p>
            <a:pPr marL="2743200" lvl="3" indent="0"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None/>
            </a:pPr>
            <a:r>
              <a:rPr lang="en-US" sz="5200" b="1" dirty="0">
                <a:solidFill>
                  <a:srgbClr val="666666"/>
                </a:solidFill>
                <a:latin typeface="Roboto"/>
                <a:ea typeface="Roboto"/>
              </a:rPr>
              <a:t>MCP</a:t>
            </a: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</a:rPr>
              <a:t> (Microsoft Certified Professional)</a:t>
            </a:r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None/>
            </a:pPr>
            <a:r>
              <a:rPr lang="en-US" sz="6000" dirty="0">
                <a:solidFill>
                  <a:srgbClr val="666666"/>
                </a:solidFill>
                <a:latin typeface="Roboto"/>
                <a:ea typeface="Roboto"/>
              </a:rPr>
              <a:t>       		</a:t>
            </a:r>
            <a:r>
              <a:rPr lang="en-US" sz="5200" b="1" dirty="0">
                <a:solidFill>
                  <a:srgbClr val="666666"/>
                </a:solidFill>
                <a:latin typeface="Roboto"/>
                <a:ea typeface="Roboto"/>
              </a:rPr>
              <a:t>Email</a:t>
            </a: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</a:rPr>
              <a:t>: bozo.penovic@lilcodelab.com</a:t>
            </a:r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None/>
            </a:pP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</a:rPr>
              <a:t>      			</a:t>
            </a:r>
            <a:r>
              <a:rPr lang="en-US" sz="5200" b="1" dirty="0" err="1">
                <a:solidFill>
                  <a:srgbClr val="666666"/>
                </a:solidFill>
                <a:latin typeface="Roboto"/>
                <a:ea typeface="Roboto"/>
              </a:rPr>
              <a:t>Github</a:t>
            </a: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</a:rPr>
              <a:t> / </a:t>
            </a:r>
            <a:r>
              <a:rPr lang="en-US" sz="5200" dirty="0" err="1">
                <a:solidFill>
                  <a:srgbClr val="666666"/>
                </a:solidFill>
                <a:latin typeface="Roboto"/>
                <a:ea typeface="Roboto"/>
              </a:rPr>
              <a:t>bpenovic</a:t>
            </a:r>
            <a:endParaRPr lang="en-US" sz="5200" dirty="0">
              <a:solidFill>
                <a:srgbClr val="666666"/>
              </a:solidFill>
              <a:latin typeface="Roboto"/>
              <a:ea typeface="Roboto"/>
            </a:endParaRPr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None/>
            </a:pP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</a:rPr>
              <a:t>      			</a:t>
            </a:r>
            <a:r>
              <a:rPr lang="en-US" sz="5200" b="1" dirty="0">
                <a:solidFill>
                  <a:srgbClr val="666666"/>
                </a:solidFill>
                <a:latin typeface="Roboto"/>
                <a:ea typeface="Roboto"/>
              </a:rPr>
              <a:t>LinkedIn</a:t>
            </a: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</a:rPr>
              <a:t> / bozo-</a:t>
            </a:r>
            <a:r>
              <a:rPr lang="en-US" sz="5200" dirty="0" err="1">
                <a:solidFill>
                  <a:srgbClr val="666666"/>
                </a:solidFill>
                <a:latin typeface="Roboto"/>
                <a:ea typeface="Roboto"/>
              </a:rPr>
              <a:t>penovic</a:t>
            </a:r>
            <a:endParaRPr lang="en-US" sz="5200" dirty="0">
              <a:solidFill>
                <a:srgbClr val="666666"/>
              </a:solidFill>
              <a:latin typeface="Roboto"/>
              <a:ea typeface="Roboto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800" b="1" dirty="0" err="1">
                <a:solidFill>
                  <a:srgbClr val="666666"/>
                </a:solidFill>
                <a:latin typeface="Roboto"/>
                <a:ea typeface="Roboto"/>
              </a:rPr>
              <a:t>Lilcodelab</a:t>
            </a:r>
            <a:endParaRPr lang="en-US" sz="5800" b="1" dirty="0">
              <a:solidFill>
                <a:srgbClr val="666666"/>
              </a:solidFill>
              <a:latin typeface="Roboto"/>
              <a:ea typeface="Roboto"/>
            </a:endParaRPr>
          </a:p>
          <a:p>
            <a:pPr marL="2743200" lvl="3" indent="0"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None/>
            </a:pPr>
            <a:r>
              <a:rPr lang="en-US" sz="5200" b="1" dirty="0">
                <a:solidFill>
                  <a:srgbClr val="666666"/>
                </a:solidFill>
                <a:latin typeface="Roboto"/>
                <a:ea typeface="Roboto"/>
              </a:rPr>
              <a:t>Web</a:t>
            </a: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</a:rPr>
              <a:t>: lilcodelab.com</a:t>
            </a:r>
          </a:p>
          <a:p>
            <a:pPr marL="2743200" lvl="3" indent="0"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None/>
            </a:pPr>
            <a:r>
              <a:rPr lang="en-US" sz="5200" b="1" dirty="0">
                <a:solidFill>
                  <a:srgbClr val="666666"/>
                </a:solidFill>
                <a:latin typeface="Roboto"/>
                <a:ea typeface="Roboto"/>
              </a:rPr>
              <a:t>Email</a:t>
            </a: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</a:rPr>
              <a:t>: </a:t>
            </a: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  <a:hlinkClick r:id="rId3"/>
              </a:rPr>
              <a:t>info@lilcodelab.com</a:t>
            </a:r>
            <a:endParaRPr lang="en-US" sz="5200" dirty="0">
              <a:solidFill>
                <a:srgbClr val="666666"/>
              </a:solidFill>
              <a:latin typeface="Roboto"/>
              <a:ea typeface="Roboto"/>
            </a:endParaRPr>
          </a:p>
          <a:p>
            <a:pPr marL="2743200" lvl="3" indent="0"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None/>
            </a:pPr>
            <a:r>
              <a:rPr lang="en-US" sz="5200" b="1" dirty="0">
                <a:solidFill>
                  <a:srgbClr val="666666"/>
                </a:solidFill>
                <a:latin typeface="Roboto"/>
                <a:ea typeface="Roboto"/>
              </a:rPr>
              <a:t>Twitter</a:t>
            </a: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</a:rPr>
              <a:t> / @</a:t>
            </a:r>
            <a:r>
              <a:rPr lang="en-US" sz="5200" dirty="0" err="1">
                <a:solidFill>
                  <a:srgbClr val="666666"/>
                </a:solidFill>
                <a:latin typeface="Roboto"/>
                <a:ea typeface="Roboto"/>
              </a:rPr>
              <a:t>lilcodelab</a:t>
            </a:r>
            <a:endParaRPr lang="en-US" sz="5200" dirty="0">
              <a:solidFill>
                <a:srgbClr val="666666"/>
              </a:solidFill>
              <a:latin typeface="Roboto"/>
              <a:ea typeface="Roboto"/>
            </a:endParaRPr>
          </a:p>
          <a:p>
            <a:pPr marL="2743200" lvl="3" indent="0"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None/>
            </a:pPr>
            <a:r>
              <a:rPr lang="en-US" sz="5200" b="1" dirty="0">
                <a:solidFill>
                  <a:srgbClr val="666666"/>
                </a:solidFill>
                <a:latin typeface="Roboto"/>
                <a:ea typeface="Roboto"/>
              </a:rPr>
              <a:t>Facebook </a:t>
            </a: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</a:rPr>
              <a:t>/ </a:t>
            </a:r>
            <a:r>
              <a:rPr lang="en-US" sz="5200" dirty="0" err="1">
                <a:solidFill>
                  <a:srgbClr val="666666"/>
                </a:solidFill>
                <a:latin typeface="Roboto"/>
                <a:ea typeface="Roboto"/>
              </a:rPr>
              <a:t>lilcodelab</a:t>
            </a:r>
            <a:endParaRPr lang="en-US" sz="5200" dirty="0">
              <a:solidFill>
                <a:srgbClr val="666666"/>
              </a:solidFill>
              <a:latin typeface="Roboto"/>
              <a:ea typeface="Roboto"/>
            </a:endParaRPr>
          </a:p>
          <a:p>
            <a:pPr marL="2743200" lvl="3" indent="0"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None/>
            </a:pPr>
            <a:r>
              <a:rPr lang="en-US" sz="5200" b="1" dirty="0">
                <a:solidFill>
                  <a:srgbClr val="666666"/>
                </a:solidFill>
                <a:latin typeface="Roboto"/>
                <a:ea typeface="Roboto"/>
              </a:rPr>
              <a:t>LinkedIn</a:t>
            </a: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</a:rPr>
              <a:t> / </a:t>
            </a:r>
            <a:r>
              <a:rPr lang="en-US" sz="5200" dirty="0" err="1">
                <a:solidFill>
                  <a:srgbClr val="666666"/>
                </a:solidFill>
                <a:latin typeface="Roboto"/>
                <a:ea typeface="Roboto"/>
              </a:rPr>
              <a:t>lilcodelab</a:t>
            </a:r>
            <a:endParaRPr lang="en-US" sz="5200" dirty="0">
              <a:solidFill>
                <a:srgbClr val="666666"/>
              </a:solidFill>
              <a:latin typeface="Roboto"/>
              <a:ea typeface="Roboto"/>
            </a:endParaRPr>
          </a:p>
          <a:p>
            <a:pPr marL="2743200" lvl="3" indent="0"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None/>
            </a:pPr>
            <a:endParaRPr lang="en-US" sz="5200" dirty="0">
              <a:solidFill>
                <a:srgbClr val="666666"/>
              </a:solidFill>
              <a:latin typeface="Roboto"/>
              <a:ea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36F1B-6171-47A5-94D7-A87C92B8E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8317" y="2740897"/>
            <a:ext cx="4114800" cy="42291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Slikovni rezultat za github">
            <a:extLst>
              <a:ext uri="{FF2B5EF4-FFF2-40B4-BE49-F238E27FC236}">
                <a16:creationId xmlns:a16="http://schemas.microsoft.com/office/drawing/2014/main" id="{A5BF5EF8-07C6-41B0-9292-267694396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505" y="5519996"/>
            <a:ext cx="1054138" cy="99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likovni rezultat za linkedin">
            <a:extLst>
              <a:ext uri="{FF2B5EF4-FFF2-40B4-BE49-F238E27FC236}">
                <a16:creationId xmlns:a16="http://schemas.microsoft.com/office/drawing/2014/main" id="{C68C6A68-3654-407D-B4C1-945521BFA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72" y="6632449"/>
            <a:ext cx="577605" cy="57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likovni rezultat za email transparent">
            <a:extLst>
              <a:ext uri="{FF2B5EF4-FFF2-40B4-BE49-F238E27FC236}">
                <a16:creationId xmlns:a16="http://schemas.microsoft.com/office/drawing/2014/main" id="{8F7ABD25-368C-478F-99CA-9C5C7EE38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450" y="4769234"/>
            <a:ext cx="718457" cy="71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ovezana slika">
            <a:extLst>
              <a:ext uri="{FF2B5EF4-FFF2-40B4-BE49-F238E27FC236}">
                <a16:creationId xmlns:a16="http://schemas.microsoft.com/office/drawing/2014/main" id="{747B4B94-79A4-4468-95B6-472001266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354" y="8468011"/>
            <a:ext cx="633781" cy="63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likovni rezultat za email transparent">
            <a:extLst>
              <a:ext uri="{FF2B5EF4-FFF2-40B4-BE49-F238E27FC236}">
                <a16:creationId xmlns:a16="http://schemas.microsoft.com/office/drawing/2014/main" id="{382A3BC4-7354-477A-A841-FA19BE744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017" y="9271836"/>
            <a:ext cx="718457" cy="71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Slikovni rezultat za linkedin">
            <a:extLst>
              <a:ext uri="{FF2B5EF4-FFF2-40B4-BE49-F238E27FC236}">
                <a16:creationId xmlns:a16="http://schemas.microsoft.com/office/drawing/2014/main" id="{59409C58-38C1-4CF9-B039-82012A3BA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71" y="11943024"/>
            <a:ext cx="577605" cy="57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likovni rezultat za twitter logo">
            <a:extLst>
              <a:ext uri="{FF2B5EF4-FFF2-40B4-BE49-F238E27FC236}">
                <a16:creationId xmlns:a16="http://schemas.microsoft.com/office/drawing/2014/main" id="{C224802F-5E7B-4423-A9DA-F8486A680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008" y="10136867"/>
            <a:ext cx="826477" cy="82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likovni rezultat za facebook logo">
            <a:extLst>
              <a:ext uri="{FF2B5EF4-FFF2-40B4-BE49-F238E27FC236}">
                <a16:creationId xmlns:a16="http://schemas.microsoft.com/office/drawing/2014/main" id="{34D2A3BB-DB19-42E8-AB0F-802BE9627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008" y="11005142"/>
            <a:ext cx="791308" cy="79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likovni rezultat za lilcodelab">
            <a:extLst>
              <a:ext uri="{FF2B5EF4-FFF2-40B4-BE49-F238E27FC236}">
                <a16:creationId xmlns:a16="http://schemas.microsoft.com/office/drawing/2014/main" id="{BC49E44B-66FF-42C7-A33E-F8771FA8F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8402" y="9021810"/>
            <a:ext cx="3056590" cy="305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921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EF436-1E05-4FF3-AB2B-4C30C2EB3D4A}"/>
              </a:ext>
            </a:extLst>
          </p:cNvPr>
          <p:cNvSpPr txBox="1">
            <a:spLocks/>
          </p:cNvSpPr>
          <p:nvPr/>
        </p:nvSpPr>
        <p:spPr>
          <a:xfrm>
            <a:off x="1676400" y="730251"/>
            <a:ext cx="21031200" cy="1626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>
                <a:solidFill>
                  <a:srgbClr val="666666"/>
                </a:solidFill>
                <a:latin typeface="Roboto"/>
                <a:ea typeface="Roboto"/>
                <a:cs typeface="+mn-cs"/>
              </a:rPr>
              <a:t>References</a:t>
            </a:r>
            <a:endParaRPr lang="hr-HR" sz="9600" dirty="0">
              <a:solidFill>
                <a:srgbClr val="666666"/>
              </a:solidFill>
              <a:latin typeface="Roboto"/>
              <a:ea typeface="Roboto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97FEB-F176-4C6A-A158-4DF575B2FAA8}"/>
              </a:ext>
            </a:extLst>
          </p:cNvPr>
          <p:cNvSpPr txBox="1">
            <a:spLocks/>
          </p:cNvSpPr>
          <p:nvPr/>
        </p:nvSpPr>
        <p:spPr>
          <a:xfrm>
            <a:off x="1676400" y="2740897"/>
            <a:ext cx="21031200" cy="9613030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</a:pPr>
            <a:r>
              <a:rPr lang="en-US" sz="4800" b="1" dirty="0">
                <a:solidFill>
                  <a:srgbClr val="666666"/>
                </a:solidFill>
                <a:latin typeface="Roboto"/>
                <a:ea typeface="Roboto"/>
              </a:rPr>
              <a:t>Firebase</a:t>
            </a: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</a:rPr>
              <a:t>: </a:t>
            </a: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  <a:hlinkClick r:id="rId2"/>
              </a:rPr>
              <a:t>https://firebase.google.com/</a:t>
            </a:r>
            <a:endParaRPr lang="en-US" sz="5400" dirty="0">
              <a:solidFill>
                <a:srgbClr val="666666"/>
              </a:solidFill>
              <a:latin typeface="Roboto"/>
              <a:ea typeface="Roboto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</a:pPr>
            <a:r>
              <a:rPr lang="en-US" sz="4800" b="1" dirty="0">
                <a:solidFill>
                  <a:srgbClr val="666666"/>
                </a:solidFill>
                <a:latin typeface="Roboto"/>
                <a:ea typeface="Roboto"/>
              </a:rPr>
              <a:t>Firebase documentation: </a:t>
            </a:r>
            <a:r>
              <a:rPr lang="en-US" sz="4800" dirty="0">
                <a:solidFill>
                  <a:srgbClr val="666666"/>
                </a:solidFill>
                <a:latin typeface="Roboto"/>
                <a:ea typeface="Roboto"/>
                <a:hlinkClick r:id="rId3"/>
              </a:rPr>
              <a:t>https://firebase.google.com/docs/</a:t>
            </a:r>
            <a:endParaRPr lang="en-US" sz="4800" dirty="0">
              <a:solidFill>
                <a:srgbClr val="666666"/>
              </a:solidFill>
              <a:latin typeface="Roboto"/>
              <a:ea typeface="Roboto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</a:pPr>
            <a:r>
              <a:rPr lang="en-US" sz="4800" b="1" dirty="0">
                <a:solidFill>
                  <a:srgbClr val="666666"/>
                </a:solidFill>
                <a:latin typeface="Roboto"/>
                <a:ea typeface="Roboto"/>
              </a:rPr>
              <a:t>This project on </a:t>
            </a:r>
            <a:r>
              <a:rPr lang="en-US" sz="4800" b="1" dirty="0" err="1">
                <a:solidFill>
                  <a:srgbClr val="666666"/>
                </a:solidFill>
                <a:latin typeface="Roboto"/>
                <a:ea typeface="Roboto"/>
              </a:rPr>
              <a:t>Github</a:t>
            </a:r>
            <a:r>
              <a:rPr lang="en-US" sz="4800" b="1" dirty="0">
                <a:solidFill>
                  <a:srgbClr val="666666"/>
                </a:solidFill>
                <a:latin typeface="Roboto"/>
                <a:ea typeface="Roboto"/>
              </a:rPr>
              <a:t>: </a:t>
            </a:r>
            <a:r>
              <a:rPr lang="hr-HR" sz="4800" dirty="0">
                <a:hlinkClick r:id="rId4"/>
              </a:rPr>
              <a:t>https://github.com/bpenovic/Firebase-Cloud-Messaging</a:t>
            </a:r>
            <a:endParaRPr lang="en-US" sz="4800" dirty="0">
              <a:solidFill>
                <a:srgbClr val="666666"/>
              </a:solidFill>
              <a:latin typeface="Roboto"/>
              <a:ea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5A29E-074A-496B-BC3F-A8E3E91AB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7369" y="12450814"/>
            <a:ext cx="4793339" cy="72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46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EF436-1E05-4FF3-AB2B-4C30C2EB3D4A}"/>
              </a:ext>
            </a:extLst>
          </p:cNvPr>
          <p:cNvSpPr txBox="1">
            <a:spLocks/>
          </p:cNvSpPr>
          <p:nvPr/>
        </p:nvSpPr>
        <p:spPr>
          <a:xfrm>
            <a:off x="1676400" y="730251"/>
            <a:ext cx="21031200" cy="1626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hr-HR" sz="9600" dirty="0">
              <a:solidFill>
                <a:srgbClr val="666666"/>
              </a:solidFill>
              <a:latin typeface="Roboto"/>
              <a:ea typeface="Roboto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97FEB-F176-4C6A-A158-4DF575B2FAA8}"/>
              </a:ext>
            </a:extLst>
          </p:cNvPr>
          <p:cNvSpPr txBox="1">
            <a:spLocks/>
          </p:cNvSpPr>
          <p:nvPr/>
        </p:nvSpPr>
        <p:spPr>
          <a:xfrm>
            <a:off x="1356527" y="2740897"/>
            <a:ext cx="22568598" cy="9613030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</a:pPr>
            <a:r>
              <a:rPr lang="en-US" sz="4800" b="1" dirty="0">
                <a:solidFill>
                  <a:srgbClr val="666666"/>
                </a:solidFill>
                <a:latin typeface="Roboto"/>
                <a:ea typeface="Roboto"/>
              </a:rPr>
              <a:t>Campfire talks </a:t>
            </a: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</a:rPr>
              <a:t>: </a:t>
            </a:r>
            <a:r>
              <a:rPr lang="en-US" sz="4800" dirty="0" err="1">
                <a:solidFill>
                  <a:srgbClr val="666666"/>
                </a:solidFill>
                <a:latin typeface="Roboto"/>
                <a:ea typeface="Roboto"/>
              </a:rPr>
              <a:t>Trebam</a:t>
            </a:r>
            <a:r>
              <a:rPr lang="en-US" sz="4800" dirty="0">
                <a:solidFill>
                  <a:srgbClr val="666666"/>
                </a:solidFill>
                <a:latin typeface="Roboto"/>
                <a:ea typeface="Roboto"/>
              </a:rPr>
              <a:t> li </a:t>
            </a:r>
            <a:r>
              <a:rPr lang="en-US" sz="4800" dirty="0" err="1">
                <a:solidFill>
                  <a:srgbClr val="666666"/>
                </a:solidFill>
                <a:latin typeface="Roboto"/>
                <a:ea typeface="Roboto"/>
              </a:rPr>
              <a:t>odabrati</a:t>
            </a:r>
            <a:r>
              <a:rPr lang="en-US" sz="4800" dirty="0">
                <a:solidFill>
                  <a:srgbClr val="666666"/>
                </a:solidFill>
                <a:latin typeface="Roboto"/>
                <a:ea typeface="Roboto"/>
              </a:rPr>
              <a:t> product </a:t>
            </a:r>
            <a:r>
              <a:rPr lang="en-US" sz="4800" dirty="0" err="1">
                <a:solidFill>
                  <a:srgbClr val="666666"/>
                </a:solidFill>
                <a:latin typeface="Roboto"/>
                <a:ea typeface="Roboto"/>
              </a:rPr>
              <a:t>firmu</a:t>
            </a:r>
            <a:r>
              <a:rPr lang="en-US" sz="4800" dirty="0">
                <a:solidFill>
                  <a:srgbClr val="666666"/>
                </a:solidFill>
                <a:latin typeface="Roboto"/>
                <a:ea typeface="Roboto"/>
              </a:rPr>
              <a:t> </a:t>
            </a:r>
            <a:r>
              <a:rPr lang="en-US" sz="4800" dirty="0" err="1">
                <a:solidFill>
                  <a:srgbClr val="666666"/>
                </a:solidFill>
                <a:latin typeface="Roboto"/>
                <a:ea typeface="Roboto"/>
              </a:rPr>
              <a:t>ili</a:t>
            </a:r>
            <a:r>
              <a:rPr lang="en-US" sz="4800" dirty="0">
                <a:solidFill>
                  <a:srgbClr val="666666"/>
                </a:solidFill>
                <a:latin typeface="Roboto"/>
                <a:ea typeface="Roboto"/>
              </a:rPr>
              <a:t> </a:t>
            </a:r>
            <a:r>
              <a:rPr lang="en-US" sz="4800" dirty="0" err="1">
                <a:solidFill>
                  <a:srgbClr val="666666"/>
                </a:solidFill>
                <a:latin typeface="Roboto"/>
                <a:ea typeface="Roboto"/>
              </a:rPr>
              <a:t>agenciju</a:t>
            </a:r>
            <a:r>
              <a:rPr lang="en-US" sz="4800" dirty="0">
                <a:solidFill>
                  <a:srgbClr val="666666"/>
                </a:solidFill>
                <a:latin typeface="Roboto"/>
                <a:ea typeface="Roboto"/>
              </a:rPr>
              <a:t>? - </a:t>
            </a:r>
            <a:r>
              <a:rPr lang="en-US" sz="4800" b="1" dirty="0">
                <a:solidFill>
                  <a:srgbClr val="666666"/>
                </a:solidFill>
                <a:latin typeface="Roboto"/>
                <a:ea typeface="Roboto"/>
              </a:rPr>
              <a:t>Nikola </a:t>
            </a:r>
            <a:r>
              <a:rPr lang="en-US" sz="4800" b="1" dirty="0" err="1">
                <a:solidFill>
                  <a:srgbClr val="666666"/>
                </a:solidFill>
                <a:latin typeface="Roboto"/>
                <a:ea typeface="Roboto"/>
              </a:rPr>
              <a:t>Perić</a:t>
            </a:r>
            <a:endParaRPr lang="en-US" sz="4800" dirty="0">
              <a:solidFill>
                <a:srgbClr val="666666"/>
              </a:solidFill>
              <a:latin typeface="Roboto"/>
              <a:ea typeface="Roboto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</a:pPr>
            <a:r>
              <a:rPr lang="en-US" sz="4800" b="1" dirty="0">
                <a:solidFill>
                  <a:srgbClr val="666666"/>
                </a:solidFill>
                <a:latin typeface="Roboto"/>
                <a:ea typeface="Roboto"/>
              </a:rPr>
              <a:t>Fly talks: Antonio </a:t>
            </a:r>
            <a:r>
              <a:rPr lang="en-US" sz="4800" b="1" dirty="0" err="1">
                <a:solidFill>
                  <a:srgbClr val="666666"/>
                </a:solidFill>
                <a:latin typeface="Roboto"/>
                <a:ea typeface="Roboto"/>
              </a:rPr>
              <a:t>Šerić</a:t>
            </a:r>
            <a:endParaRPr lang="en-US" sz="4800" b="1" dirty="0">
              <a:solidFill>
                <a:srgbClr val="666666"/>
              </a:solidFill>
              <a:latin typeface="Roboto"/>
              <a:ea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5A29E-074A-496B-BC3F-A8E3E91AB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369" y="12450814"/>
            <a:ext cx="4793339" cy="7285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2E1B13B-9559-40EB-AA3E-16050CD3BA1F}"/>
              </a:ext>
            </a:extLst>
          </p:cNvPr>
          <p:cNvSpPr txBox="1">
            <a:spLocks/>
          </p:cNvSpPr>
          <p:nvPr/>
        </p:nvSpPr>
        <p:spPr>
          <a:xfrm>
            <a:off x="1828800" y="882651"/>
            <a:ext cx="21031200" cy="1626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>
                <a:solidFill>
                  <a:srgbClr val="666666"/>
                </a:solidFill>
                <a:latin typeface="Roboto"/>
                <a:ea typeface="Roboto"/>
                <a:cs typeface="+mn-cs"/>
              </a:rPr>
              <a:t>Do you want more ?</a:t>
            </a:r>
            <a:endParaRPr lang="hr-HR" sz="9600" dirty="0">
              <a:solidFill>
                <a:srgbClr val="666666"/>
              </a:solidFill>
              <a:latin typeface="Roboto"/>
              <a:ea typeface="Robot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686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/>
        </p:nvSpPr>
        <p:spPr>
          <a:xfrm>
            <a:off x="-1" y="3412280"/>
            <a:ext cx="24384001" cy="400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 typeface="Roboto"/>
              <a:buNone/>
            </a:pPr>
            <a:r>
              <a:rPr lang="en-US" sz="20000" dirty="0">
                <a:solidFill>
                  <a:srgbClr val="666666"/>
                </a:solidFill>
                <a:latin typeface="Roboto"/>
                <a:ea typeface="Roboto"/>
                <a:sym typeface="Roboto"/>
              </a:rPr>
              <a:t>THANK YOU!</a:t>
            </a:r>
            <a:endParaRPr sz="20000" dirty="0">
              <a:solidFill>
                <a:srgbClr val="666666"/>
              </a:solidFill>
              <a:latin typeface="Roboto"/>
              <a:ea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F5ABD-B33B-46D0-A982-A3CB3FD10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369" y="12450814"/>
            <a:ext cx="4793339" cy="72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Shape 4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4083" y="656492"/>
            <a:ext cx="18993849" cy="1063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hape 2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6259" y="281354"/>
            <a:ext cx="20427462" cy="11992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82513-1346-46CF-9B14-9A525D181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4276" y="11988197"/>
            <a:ext cx="4793339" cy="7285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591944-6539-4B0E-B1B3-84A374C7A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27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F9BAAF-82E8-428C-A2D3-906C393A2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057400"/>
            <a:ext cx="24384001" cy="1371601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/>
          <p:nvPr/>
        </p:nvSpPr>
        <p:spPr>
          <a:xfrm>
            <a:off x="1" y="10239050"/>
            <a:ext cx="24407976" cy="34770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A7A7A7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0" y="11221824"/>
            <a:ext cx="24407976" cy="196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91375" rIns="91375" bIns="91375" anchor="b" anchorCtr="0">
            <a:noAutofit/>
          </a:bodyPr>
          <a:lstStyle/>
          <a:p>
            <a:pPr marL="6985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107"/>
              </a:buClr>
              <a:buFont typeface="Roboto"/>
              <a:buNone/>
            </a:pPr>
            <a:r>
              <a:rPr lang="en-US" sz="12000" b="0" i="0" u="none" strike="noStrike" cap="none" dirty="0">
                <a:solidFill>
                  <a:srgbClr val="FFC107"/>
                </a:solidFill>
                <a:latin typeface="Roboto"/>
                <a:ea typeface="Roboto"/>
                <a:cs typeface="Roboto"/>
                <a:sym typeface="Roboto"/>
              </a:rPr>
              <a:t>Developing your App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921808" y="4646600"/>
            <a:ext cx="11504402" cy="7223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 typeface="Helvetica Neue"/>
              <a:buChar char="⋅"/>
            </a:pPr>
            <a:r>
              <a:rPr lang="en-US" sz="5400" b="0" i="0" u="none" strike="noStrike" cap="none" dirty="0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Proxima Nova"/>
                <a:sym typeface="Proxima Nova"/>
              </a:rPr>
              <a:t>No Cost cross-platform messaging solution</a:t>
            </a:r>
            <a:endParaRPr sz="5400" b="0" i="0" u="none" strike="noStrike" cap="none" dirty="0">
              <a:solidFill>
                <a:srgbClr val="666666"/>
              </a:solidFill>
              <a:latin typeface="Roboto" panose="020B0604020202020204" charset="0"/>
              <a:ea typeface="Roboto" panose="020B0604020202020204" charset="0"/>
              <a:cs typeface="Proxima Nova"/>
              <a:sym typeface="Proxima Nova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 typeface="Helvetica Neue"/>
              <a:buChar char="⋅"/>
            </a:pPr>
            <a:r>
              <a:rPr lang="en-US" sz="5400" b="0" i="0" u="none" strike="noStrike" cap="none" dirty="0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Proxima Nova"/>
                <a:sym typeface="Proxima Nova"/>
              </a:rPr>
              <a:t>Notifications to drive user interaction</a:t>
            </a:r>
            <a:endParaRPr sz="5400" b="0" i="0" u="none" strike="noStrike" cap="none" dirty="0">
              <a:solidFill>
                <a:srgbClr val="666666"/>
              </a:solidFill>
              <a:latin typeface="Roboto" panose="020B0604020202020204" charset="0"/>
              <a:ea typeface="Roboto" panose="020B0604020202020204" charset="0"/>
              <a:cs typeface="Proxima Nova"/>
              <a:sym typeface="Proxima Nova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 typeface="Helvetica Neue"/>
              <a:buChar char="⋅"/>
            </a:pPr>
            <a:r>
              <a:rPr lang="en-US" sz="5400" b="0" i="0" u="none" strike="noStrike" cap="none" dirty="0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Proxima Nova"/>
                <a:sym typeface="Proxima Nova"/>
              </a:rPr>
              <a:t>95% of the messages delivered in 250ms</a:t>
            </a:r>
            <a:endParaRPr sz="5400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335" name="Shape 3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92650" y="-990600"/>
            <a:ext cx="23603100" cy="56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9249A9E-F246-4692-863A-996ACD286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4424623"/>
            <a:ext cx="11906250" cy="7943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E03798-D921-4C30-8DF3-867D546FB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7369" y="12450814"/>
            <a:ext cx="4793339" cy="7285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Shape 3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4274" y="0"/>
            <a:ext cx="10041726" cy="1004172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/>
          <p:nvPr/>
        </p:nvSpPr>
        <p:spPr>
          <a:xfrm>
            <a:off x="3120899" y="9724699"/>
            <a:ext cx="18709803" cy="196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91375" rIns="91375" bIns="91375" anchor="b" anchorCtr="0">
            <a:noAutofit/>
          </a:bodyPr>
          <a:lstStyle/>
          <a:p>
            <a:pPr marL="6985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Font typeface="Roboto"/>
              <a:buNone/>
            </a:pPr>
            <a:r>
              <a:rPr lang="en-US" sz="12000" b="0" i="0" u="none" strike="noStrike" cap="none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Growing a business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010CA-AEDB-43F9-BC41-EB35FE5B4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369" y="12450814"/>
            <a:ext cx="4793339" cy="7285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</TotalTime>
  <Words>563</Words>
  <Application>Microsoft Office PowerPoint</Application>
  <PresentationFormat>Custom</PresentationFormat>
  <Paragraphs>87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Helvetica Neue</vt:lpstr>
      <vt:lpstr>Arial</vt:lpstr>
      <vt:lpstr>Open Sans</vt:lpstr>
      <vt:lpstr>Calibri</vt:lpstr>
      <vt:lpstr>Calibri Light</vt:lpstr>
      <vt:lpstr>Roboto</vt:lpstr>
      <vt:lpstr>Office Theme</vt:lpstr>
      <vt:lpstr>PowerPoint Presentation</vt:lpstr>
      <vt:lpstr>Speaker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Bozo Jure</dc:creator>
  <cp:lastModifiedBy>Božo Penović</cp:lastModifiedBy>
  <cp:revision>44</cp:revision>
  <dcterms:modified xsi:type="dcterms:W3CDTF">2019-05-16T11:39:16Z</dcterms:modified>
</cp:coreProperties>
</file>